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6"/>
  </p:notesMasterIdLst>
  <p:sldIdLst>
    <p:sldId id="256" r:id="rId2"/>
    <p:sldId id="697" r:id="rId3"/>
    <p:sldId id="725" r:id="rId4"/>
    <p:sldId id="698" r:id="rId5"/>
    <p:sldId id="699" r:id="rId6"/>
    <p:sldId id="700" r:id="rId7"/>
    <p:sldId id="701" r:id="rId8"/>
    <p:sldId id="702" r:id="rId9"/>
    <p:sldId id="703" r:id="rId10"/>
    <p:sldId id="704" r:id="rId11"/>
    <p:sldId id="705" r:id="rId12"/>
    <p:sldId id="706" r:id="rId13"/>
    <p:sldId id="707" r:id="rId14"/>
    <p:sldId id="708" r:id="rId15"/>
    <p:sldId id="709" r:id="rId16"/>
    <p:sldId id="710" r:id="rId17"/>
    <p:sldId id="711" r:id="rId18"/>
    <p:sldId id="712" r:id="rId19"/>
    <p:sldId id="713" r:id="rId20"/>
    <p:sldId id="714" r:id="rId21"/>
    <p:sldId id="715" r:id="rId22"/>
    <p:sldId id="716" r:id="rId23"/>
    <p:sldId id="717" r:id="rId24"/>
    <p:sldId id="718" r:id="rId25"/>
    <p:sldId id="719" r:id="rId26"/>
    <p:sldId id="720" r:id="rId27"/>
    <p:sldId id="724" r:id="rId28"/>
    <p:sldId id="726" r:id="rId29"/>
    <p:sldId id="732" r:id="rId30"/>
    <p:sldId id="733" r:id="rId31"/>
    <p:sldId id="3038" r:id="rId32"/>
    <p:sldId id="3039" r:id="rId33"/>
    <p:sldId id="3040" r:id="rId34"/>
    <p:sldId id="738" r:id="rId35"/>
    <p:sldId id="739" r:id="rId36"/>
    <p:sldId id="727" r:id="rId37"/>
    <p:sldId id="728" r:id="rId38"/>
    <p:sldId id="3036" r:id="rId39"/>
    <p:sldId id="785" r:id="rId40"/>
    <p:sldId id="3037" r:id="rId41"/>
    <p:sldId id="3041" r:id="rId42"/>
    <p:sldId id="3042" r:id="rId43"/>
    <p:sldId id="784" r:id="rId44"/>
    <p:sldId id="783" r:id="rId45"/>
    <p:sldId id="3043" r:id="rId46"/>
    <p:sldId id="743" r:id="rId47"/>
    <p:sldId id="780" r:id="rId48"/>
    <p:sldId id="744" r:id="rId49"/>
    <p:sldId id="745" r:id="rId50"/>
    <p:sldId id="746" r:id="rId51"/>
    <p:sldId id="747" r:id="rId52"/>
    <p:sldId id="748" r:id="rId53"/>
    <p:sldId id="749" r:id="rId54"/>
    <p:sldId id="3044" r:id="rId55"/>
    <p:sldId id="3045" r:id="rId56"/>
    <p:sldId id="3034" r:id="rId57"/>
    <p:sldId id="750" r:id="rId58"/>
    <p:sldId id="751" r:id="rId59"/>
    <p:sldId id="752" r:id="rId60"/>
    <p:sldId id="753" r:id="rId61"/>
    <p:sldId id="754" r:id="rId62"/>
    <p:sldId id="755" r:id="rId63"/>
    <p:sldId id="756" r:id="rId64"/>
    <p:sldId id="757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rie Pogorelc" initials="CP" lastIdx="1" clrIdx="0">
    <p:extLst>
      <p:ext uri="{19B8F6BF-5375-455C-9EA6-DF929625EA0E}">
        <p15:presenceInfo xmlns:p15="http://schemas.microsoft.com/office/powerpoint/2012/main" userId="S-1-5-21-3498805899-2376028649-363471376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81" autoAdjust="0"/>
  </p:normalViewPr>
  <p:slideViewPr>
    <p:cSldViewPr snapToGrid="0">
      <p:cViewPr varScale="1">
        <p:scale>
          <a:sx n="87" d="100"/>
          <a:sy n="87" d="100"/>
        </p:scale>
        <p:origin x="14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5E5772-6535-461A-8678-B77D07AB04B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E4A32655-7614-49FC-91F7-1A6E98D543A3}">
      <dgm:prSet phldrT="[Text]"/>
      <dgm:spPr/>
      <dgm:t>
        <a:bodyPr/>
        <a:lstStyle/>
        <a:p>
          <a:r>
            <a:rPr lang="en-US" dirty="0"/>
            <a:t>Local Identities</a:t>
          </a:r>
        </a:p>
      </dgm:t>
    </dgm:pt>
    <dgm:pt modelId="{14C336B5-16F8-4576-95C6-4099F8F2FCF4}" type="parTrans" cxnId="{4D7061C6-E125-45FB-8359-36427B58D6C6}">
      <dgm:prSet/>
      <dgm:spPr/>
      <dgm:t>
        <a:bodyPr/>
        <a:lstStyle/>
        <a:p>
          <a:endParaRPr lang="en-US"/>
        </a:p>
      </dgm:t>
    </dgm:pt>
    <dgm:pt modelId="{2BFEC966-9356-4463-A523-B0721467449E}" type="sibTrans" cxnId="{4D7061C6-E125-45FB-8359-36427B58D6C6}">
      <dgm:prSet/>
      <dgm:spPr/>
      <dgm:t>
        <a:bodyPr/>
        <a:lstStyle/>
        <a:p>
          <a:endParaRPr lang="en-US"/>
        </a:p>
      </dgm:t>
    </dgm:pt>
    <dgm:pt modelId="{D558EFD1-D597-40C8-9F7C-3149CC227EA5}">
      <dgm:prSet phldrT="[Text]"/>
      <dgm:spPr/>
      <dgm:t>
        <a:bodyPr/>
        <a:lstStyle/>
        <a:p>
          <a:r>
            <a:rPr lang="en-US" dirty="0"/>
            <a:t>Single Domain</a:t>
          </a:r>
        </a:p>
      </dgm:t>
    </dgm:pt>
    <dgm:pt modelId="{61C3A44C-925F-4979-AC2D-B67EC9464A21}" type="parTrans" cxnId="{3A941A22-F6CC-43AD-9D9A-A98ABDA44873}">
      <dgm:prSet/>
      <dgm:spPr/>
      <dgm:t>
        <a:bodyPr/>
        <a:lstStyle/>
        <a:p>
          <a:endParaRPr lang="en-US"/>
        </a:p>
      </dgm:t>
    </dgm:pt>
    <dgm:pt modelId="{3FE2CD25-3108-40AA-AE7B-3C0FD5BAD0AF}" type="sibTrans" cxnId="{3A941A22-F6CC-43AD-9D9A-A98ABDA44873}">
      <dgm:prSet/>
      <dgm:spPr/>
      <dgm:t>
        <a:bodyPr/>
        <a:lstStyle/>
        <a:p>
          <a:endParaRPr lang="en-US"/>
        </a:p>
      </dgm:t>
    </dgm:pt>
    <dgm:pt modelId="{558A5B17-6833-4495-8920-9DF05AA1762A}">
      <dgm:prSet phldrT="[Text]"/>
      <dgm:spPr/>
      <dgm:t>
        <a:bodyPr/>
        <a:lstStyle/>
        <a:p>
          <a:r>
            <a:rPr lang="en-US" dirty="0"/>
            <a:t>Federated Identity</a:t>
          </a:r>
        </a:p>
      </dgm:t>
    </dgm:pt>
    <dgm:pt modelId="{C3932C33-9AAE-450C-8B3A-54518847DEE8}" type="parTrans" cxnId="{A1C5130F-C215-4698-95A5-07DD25362077}">
      <dgm:prSet/>
      <dgm:spPr/>
      <dgm:t>
        <a:bodyPr/>
        <a:lstStyle/>
        <a:p>
          <a:endParaRPr lang="en-US"/>
        </a:p>
      </dgm:t>
    </dgm:pt>
    <dgm:pt modelId="{D9E39791-61AD-457A-90CB-BF7E8175698C}" type="sibTrans" cxnId="{A1C5130F-C215-4698-95A5-07DD25362077}">
      <dgm:prSet/>
      <dgm:spPr/>
      <dgm:t>
        <a:bodyPr/>
        <a:lstStyle/>
        <a:p>
          <a:endParaRPr lang="en-US"/>
        </a:p>
      </dgm:t>
    </dgm:pt>
    <dgm:pt modelId="{27249B51-30ED-4D7E-9BAA-F992F9CFDFC1}">
      <dgm:prSet phldrT="[Text]"/>
      <dgm:spPr/>
      <dgm:t>
        <a:bodyPr/>
        <a:lstStyle/>
        <a:p>
          <a:r>
            <a:rPr lang="en-US" dirty="0"/>
            <a:t>SSO</a:t>
          </a:r>
        </a:p>
      </dgm:t>
    </dgm:pt>
    <dgm:pt modelId="{25EC3297-959B-46B5-AD8A-9867DE11C9C1}" type="parTrans" cxnId="{22642C1B-A503-4FEF-8EEA-16030F9F00A0}">
      <dgm:prSet/>
      <dgm:spPr/>
      <dgm:t>
        <a:bodyPr/>
        <a:lstStyle/>
        <a:p>
          <a:endParaRPr lang="en-US"/>
        </a:p>
      </dgm:t>
    </dgm:pt>
    <dgm:pt modelId="{A934F339-22CD-4B68-968B-0184A1086FBC}" type="sibTrans" cxnId="{22642C1B-A503-4FEF-8EEA-16030F9F00A0}">
      <dgm:prSet/>
      <dgm:spPr/>
      <dgm:t>
        <a:bodyPr/>
        <a:lstStyle/>
        <a:p>
          <a:endParaRPr lang="en-US"/>
        </a:p>
      </dgm:t>
    </dgm:pt>
    <dgm:pt modelId="{E83568BB-5FB0-4D24-8476-44115759E74F}" type="pres">
      <dgm:prSet presAssocID="{E85E5772-6535-461A-8678-B77D07AB04B7}" presName="CompostProcess" presStyleCnt="0">
        <dgm:presLayoutVars>
          <dgm:dir/>
          <dgm:resizeHandles val="exact"/>
        </dgm:presLayoutVars>
      </dgm:prSet>
      <dgm:spPr/>
    </dgm:pt>
    <dgm:pt modelId="{6717A018-21A5-46A0-8BA3-0C0C68F16E09}" type="pres">
      <dgm:prSet presAssocID="{E85E5772-6535-461A-8678-B77D07AB04B7}" presName="arrow" presStyleLbl="bgShp" presStyleIdx="0" presStyleCnt="1"/>
      <dgm:spPr/>
    </dgm:pt>
    <dgm:pt modelId="{46506E60-B6B2-49C7-A32D-52E2DE40889F}" type="pres">
      <dgm:prSet presAssocID="{E85E5772-6535-461A-8678-B77D07AB04B7}" presName="linearProcess" presStyleCnt="0"/>
      <dgm:spPr/>
    </dgm:pt>
    <dgm:pt modelId="{305A679E-EE38-49E9-8A70-35F8C004D0E7}" type="pres">
      <dgm:prSet presAssocID="{E4A32655-7614-49FC-91F7-1A6E98D543A3}" presName="textNode" presStyleLbl="node1" presStyleIdx="0" presStyleCnt="4">
        <dgm:presLayoutVars>
          <dgm:bulletEnabled val="1"/>
        </dgm:presLayoutVars>
      </dgm:prSet>
      <dgm:spPr/>
    </dgm:pt>
    <dgm:pt modelId="{E1D8C131-90BE-4DEF-94D4-F71332C2485E}" type="pres">
      <dgm:prSet presAssocID="{2BFEC966-9356-4463-A523-B0721467449E}" presName="sibTrans" presStyleCnt="0"/>
      <dgm:spPr/>
    </dgm:pt>
    <dgm:pt modelId="{767B0649-0E17-4ACB-84F6-8152D8F11DA8}" type="pres">
      <dgm:prSet presAssocID="{D558EFD1-D597-40C8-9F7C-3149CC227EA5}" presName="textNode" presStyleLbl="node1" presStyleIdx="1" presStyleCnt="4">
        <dgm:presLayoutVars>
          <dgm:bulletEnabled val="1"/>
        </dgm:presLayoutVars>
      </dgm:prSet>
      <dgm:spPr/>
    </dgm:pt>
    <dgm:pt modelId="{DF73154B-DFD2-425C-B8E1-A53BCCDE17C3}" type="pres">
      <dgm:prSet presAssocID="{3FE2CD25-3108-40AA-AE7B-3C0FD5BAD0AF}" presName="sibTrans" presStyleCnt="0"/>
      <dgm:spPr/>
    </dgm:pt>
    <dgm:pt modelId="{01427EDD-F50A-4F29-9A56-8EB0C60A1DFC}" type="pres">
      <dgm:prSet presAssocID="{27249B51-30ED-4D7E-9BAA-F992F9CFDFC1}" presName="textNode" presStyleLbl="node1" presStyleIdx="2" presStyleCnt="4">
        <dgm:presLayoutVars>
          <dgm:bulletEnabled val="1"/>
        </dgm:presLayoutVars>
      </dgm:prSet>
      <dgm:spPr/>
    </dgm:pt>
    <dgm:pt modelId="{5BC6E5E0-0F71-49B9-B0C7-7254C4770A96}" type="pres">
      <dgm:prSet presAssocID="{A934F339-22CD-4B68-968B-0184A1086FBC}" presName="sibTrans" presStyleCnt="0"/>
      <dgm:spPr/>
    </dgm:pt>
    <dgm:pt modelId="{15D7A615-65E5-47C0-969A-1ACFD761067C}" type="pres">
      <dgm:prSet presAssocID="{558A5B17-6833-4495-8920-9DF05AA1762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1C5130F-C215-4698-95A5-07DD25362077}" srcId="{E85E5772-6535-461A-8678-B77D07AB04B7}" destId="{558A5B17-6833-4495-8920-9DF05AA1762A}" srcOrd="3" destOrd="0" parTransId="{C3932C33-9AAE-450C-8B3A-54518847DEE8}" sibTransId="{D9E39791-61AD-457A-90CB-BF7E8175698C}"/>
    <dgm:cxn modelId="{22642C1B-A503-4FEF-8EEA-16030F9F00A0}" srcId="{E85E5772-6535-461A-8678-B77D07AB04B7}" destId="{27249B51-30ED-4D7E-9BAA-F992F9CFDFC1}" srcOrd="2" destOrd="0" parTransId="{25EC3297-959B-46B5-AD8A-9867DE11C9C1}" sibTransId="{A934F339-22CD-4B68-968B-0184A1086FBC}"/>
    <dgm:cxn modelId="{3A941A22-F6CC-43AD-9D9A-A98ABDA44873}" srcId="{E85E5772-6535-461A-8678-B77D07AB04B7}" destId="{D558EFD1-D597-40C8-9F7C-3149CC227EA5}" srcOrd="1" destOrd="0" parTransId="{61C3A44C-925F-4979-AC2D-B67EC9464A21}" sibTransId="{3FE2CD25-3108-40AA-AE7B-3C0FD5BAD0AF}"/>
    <dgm:cxn modelId="{13144C32-8BCE-47B2-81CF-DDD4817590BF}" type="presOf" srcId="{E85E5772-6535-461A-8678-B77D07AB04B7}" destId="{E83568BB-5FB0-4D24-8476-44115759E74F}" srcOrd="0" destOrd="0" presId="urn:microsoft.com/office/officeart/2005/8/layout/hProcess9"/>
    <dgm:cxn modelId="{CE1C1334-9D44-41A3-9366-A37B9447F7E3}" type="presOf" srcId="{27249B51-30ED-4D7E-9BAA-F992F9CFDFC1}" destId="{01427EDD-F50A-4F29-9A56-8EB0C60A1DFC}" srcOrd="0" destOrd="0" presId="urn:microsoft.com/office/officeart/2005/8/layout/hProcess9"/>
    <dgm:cxn modelId="{F6E08162-4945-4B28-BCF2-27A51C6B388C}" type="presOf" srcId="{558A5B17-6833-4495-8920-9DF05AA1762A}" destId="{15D7A615-65E5-47C0-969A-1ACFD761067C}" srcOrd="0" destOrd="0" presId="urn:microsoft.com/office/officeart/2005/8/layout/hProcess9"/>
    <dgm:cxn modelId="{60E95354-F11F-4683-A2D4-946FA31DD500}" type="presOf" srcId="{D558EFD1-D597-40C8-9F7C-3149CC227EA5}" destId="{767B0649-0E17-4ACB-84F6-8152D8F11DA8}" srcOrd="0" destOrd="0" presId="urn:microsoft.com/office/officeart/2005/8/layout/hProcess9"/>
    <dgm:cxn modelId="{4D7061C6-E125-45FB-8359-36427B58D6C6}" srcId="{E85E5772-6535-461A-8678-B77D07AB04B7}" destId="{E4A32655-7614-49FC-91F7-1A6E98D543A3}" srcOrd="0" destOrd="0" parTransId="{14C336B5-16F8-4576-95C6-4099F8F2FCF4}" sibTransId="{2BFEC966-9356-4463-A523-B0721467449E}"/>
    <dgm:cxn modelId="{5F3DBBC9-0646-4B61-8692-BD8AF56B9F0D}" type="presOf" srcId="{E4A32655-7614-49FC-91F7-1A6E98D543A3}" destId="{305A679E-EE38-49E9-8A70-35F8C004D0E7}" srcOrd="0" destOrd="0" presId="urn:microsoft.com/office/officeart/2005/8/layout/hProcess9"/>
    <dgm:cxn modelId="{F209ACAA-2AED-4594-AD6B-7053C484C618}" type="presParOf" srcId="{E83568BB-5FB0-4D24-8476-44115759E74F}" destId="{6717A018-21A5-46A0-8BA3-0C0C68F16E09}" srcOrd="0" destOrd="0" presId="urn:microsoft.com/office/officeart/2005/8/layout/hProcess9"/>
    <dgm:cxn modelId="{E2D46C90-1AD7-4320-8AD9-137D235AC849}" type="presParOf" srcId="{E83568BB-5FB0-4D24-8476-44115759E74F}" destId="{46506E60-B6B2-49C7-A32D-52E2DE40889F}" srcOrd="1" destOrd="0" presId="urn:microsoft.com/office/officeart/2005/8/layout/hProcess9"/>
    <dgm:cxn modelId="{5655F126-B289-43E0-AB82-C69F132A167B}" type="presParOf" srcId="{46506E60-B6B2-49C7-A32D-52E2DE40889F}" destId="{305A679E-EE38-49E9-8A70-35F8C004D0E7}" srcOrd="0" destOrd="0" presId="urn:microsoft.com/office/officeart/2005/8/layout/hProcess9"/>
    <dgm:cxn modelId="{7347C530-11FE-46F9-BE28-067A9D1E4266}" type="presParOf" srcId="{46506E60-B6B2-49C7-A32D-52E2DE40889F}" destId="{E1D8C131-90BE-4DEF-94D4-F71332C2485E}" srcOrd="1" destOrd="0" presId="urn:microsoft.com/office/officeart/2005/8/layout/hProcess9"/>
    <dgm:cxn modelId="{DB6CD411-6E4A-4B7F-98D3-7E5715EF7952}" type="presParOf" srcId="{46506E60-B6B2-49C7-A32D-52E2DE40889F}" destId="{767B0649-0E17-4ACB-84F6-8152D8F11DA8}" srcOrd="2" destOrd="0" presId="urn:microsoft.com/office/officeart/2005/8/layout/hProcess9"/>
    <dgm:cxn modelId="{75907FCA-B7C6-4E23-9E07-5A817A18A961}" type="presParOf" srcId="{46506E60-B6B2-49C7-A32D-52E2DE40889F}" destId="{DF73154B-DFD2-425C-B8E1-A53BCCDE17C3}" srcOrd="3" destOrd="0" presId="urn:microsoft.com/office/officeart/2005/8/layout/hProcess9"/>
    <dgm:cxn modelId="{3D51C3EA-E0E9-4344-BFF2-0D8D64CF93EC}" type="presParOf" srcId="{46506E60-B6B2-49C7-A32D-52E2DE40889F}" destId="{01427EDD-F50A-4F29-9A56-8EB0C60A1DFC}" srcOrd="4" destOrd="0" presId="urn:microsoft.com/office/officeart/2005/8/layout/hProcess9"/>
    <dgm:cxn modelId="{2DC0767D-1CF0-4EB8-9274-3D639FC27553}" type="presParOf" srcId="{46506E60-B6B2-49C7-A32D-52E2DE40889F}" destId="{5BC6E5E0-0F71-49B9-B0C7-7254C4770A96}" srcOrd="5" destOrd="0" presId="urn:microsoft.com/office/officeart/2005/8/layout/hProcess9"/>
    <dgm:cxn modelId="{179FF67B-76DC-454C-A722-BE9D51BE903D}" type="presParOf" srcId="{46506E60-B6B2-49C7-A32D-52E2DE40889F}" destId="{15D7A615-65E5-47C0-969A-1ACFD761067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7A018-21A5-46A0-8BA3-0C0C68F16E09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5A679E-EE38-49E9-8A70-35F8C004D0E7}">
      <dsp:nvSpPr>
        <dsp:cNvPr id="0" name=""/>
        <dsp:cNvSpPr/>
      </dsp:nvSpPr>
      <dsp:spPr>
        <a:xfrm>
          <a:off x="3488" y="1625600"/>
          <a:ext cx="1941703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Local Identities</a:t>
          </a:r>
        </a:p>
      </dsp:txBody>
      <dsp:txXfrm>
        <a:off x="98274" y="1720386"/>
        <a:ext cx="1752131" cy="1977894"/>
      </dsp:txXfrm>
    </dsp:sp>
    <dsp:sp modelId="{767B0649-0E17-4ACB-84F6-8152D8F11DA8}">
      <dsp:nvSpPr>
        <dsp:cNvPr id="0" name=""/>
        <dsp:cNvSpPr/>
      </dsp:nvSpPr>
      <dsp:spPr>
        <a:xfrm>
          <a:off x="2063261" y="1625600"/>
          <a:ext cx="1941703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Single Domain</a:t>
          </a:r>
        </a:p>
      </dsp:txBody>
      <dsp:txXfrm>
        <a:off x="2158047" y="1720386"/>
        <a:ext cx="1752131" cy="1977894"/>
      </dsp:txXfrm>
    </dsp:sp>
    <dsp:sp modelId="{01427EDD-F50A-4F29-9A56-8EB0C60A1DFC}">
      <dsp:nvSpPr>
        <dsp:cNvPr id="0" name=""/>
        <dsp:cNvSpPr/>
      </dsp:nvSpPr>
      <dsp:spPr>
        <a:xfrm>
          <a:off x="4123035" y="1625600"/>
          <a:ext cx="1941703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SSO</a:t>
          </a:r>
        </a:p>
      </dsp:txBody>
      <dsp:txXfrm>
        <a:off x="4217821" y="1720386"/>
        <a:ext cx="1752131" cy="1977894"/>
      </dsp:txXfrm>
    </dsp:sp>
    <dsp:sp modelId="{15D7A615-65E5-47C0-969A-1ACFD761067C}">
      <dsp:nvSpPr>
        <dsp:cNvPr id="0" name=""/>
        <dsp:cNvSpPr/>
      </dsp:nvSpPr>
      <dsp:spPr>
        <a:xfrm>
          <a:off x="6182808" y="1625600"/>
          <a:ext cx="1941703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Federated Identity</a:t>
          </a:r>
        </a:p>
      </dsp:txBody>
      <dsp:txXfrm>
        <a:off x="6277594" y="1720386"/>
        <a:ext cx="1752131" cy="1977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EA4CB-2D34-44D6-B207-A25F0C26868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E5B47-C8D7-4411-A1AF-AC876BAE0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hub.hpe.com/eginfolib/Aruba/16.10/5200-6743/s_Local_Authentication_Process.html#GUID-D7147C7F-2016-0901-05F0-000000001657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31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97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02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3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8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81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82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11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46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05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92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96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98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95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80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75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61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00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80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15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23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800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54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12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166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30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77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91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55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36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25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646569"/>
                </a:solidFill>
                <a:effectLst/>
                <a:latin typeface="inherit"/>
              </a:rPr>
              <a:t>The switch queries the first-choice TACACS+ server for authentication of the </a:t>
            </a:r>
            <a:r>
              <a:rPr lang="en-US" b="0" i="0" dirty="0" err="1">
                <a:solidFill>
                  <a:srgbClr val="646569"/>
                </a:solidFill>
                <a:effectLst/>
                <a:latin typeface="inherit"/>
              </a:rPr>
              <a:t>request.If</a:t>
            </a:r>
            <a:r>
              <a:rPr lang="en-US" b="0" i="0" dirty="0">
                <a:solidFill>
                  <a:srgbClr val="646569"/>
                </a:solidFill>
                <a:effectLst/>
                <a:latin typeface="inherit"/>
              </a:rPr>
              <a:t> the switch does not receive a response from the first-choice TACACS+ server, it attempts to query a secondary server, second-choice and third-choice. If the switch does not receive a response from any TACACS+ server, then it uses its own local user name/password pairs to authenticate the logon request, see </a:t>
            </a:r>
            <a:r>
              <a:rPr lang="en-US" b="1" i="0" dirty="0">
                <a:solidFill>
                  <a:srgbClr val="FF8300"/>
                </a:solidFill>
                <a:effectLst/>
                <a:latin typeface="inherit"/>
                <a:hlinkClick r:id="rId3"/>
              </a:rPr>
              <a:t>Local authentication process</a:t>
            </a:r>
            <a:r>
              <a:rPr lang="en-US" b="0" i="0" dirty="0">
                <a:solidFill>
                  <a:srgbClr val="646569"/>
                </a:solidFill>
                <a:effectLst/>
                <a:latin typeface="inherit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646569"/>
                </a:solidFill>
                <a:effectLst/>
                <a:latin typeface="inherit"/>
              </a:rPr>
              <a:t>If a TACACS+ server recognizes the switch, it forwards a user name prompt to the requesting terminal via the switch.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646569"/>
                </a:solidFill>
                <a:effectLst/>
                <a:latin typeface="inherit"/>
              </a:rPr>
              <a:t>When the requesting terminal responds to the prompt with a user name, the switch forwards it to the TACACS+ server.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646569"/>
                </a:solidFill>
                <a:effectLst/>
                <a:latin typeface="inherit"/>
              </a:rPr>
              <a:t>After the server receives the user name input, the requesting terminal receives a password prompt from the server via the switch.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646569"/>
                </a:solidFill>
                <a:effectLst/>
                <a:latin typeface="inherit"/>
              </a:rPr>
              <a:t>When the requesting terminal responds to the prompt with a password, the switch forwards it to the TACACS+ server and one of the following actions occurs: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646569"/>
                </a:solidFill>
                <a:effectLst/>
                <a:latin typeface="inherit"/>
              </a:rPr>
              <a:t>If the user name/password pair received from the requesting terminal matches a user name/password pair previously stored in the server, the server passes access permission through the switch to the terminal.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646569"/>
                </a:solidFill>
                <a:effectLst/>
                <a:latin typeface="inherit"/>
              </a:rPr>
              <a:t>If the user name/password pair entered at the requesting terminal does not match a user name/password pair previously stored in the server, access is denied. In this case, the terminal is again prompted to enter a user name and repeat steps 2 through 4 In the default configuration, the switch allows up to three attempts to authenticate a login session. If the requesting terminal exhausts the attempt limit without a successful TACACS+ authentication, the login session is terminated and the operator at the requesting terminal must initiate a new session before trying again.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E5B47-C8D7-4411-A1AF-AC876BAE0F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227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87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784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79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5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45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87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919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29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975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344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18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489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214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020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065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614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537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949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1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813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4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0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breaker slide with customer logo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34, Bold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18, normal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for a section heading. You may add a sub heading not exceeding one line also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heading – Arial Headings, bold, 34 font size, should not exceed beyond 1 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 Head – Arial Headings, normal, 18 font size, should not exceed beyond 1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A5EBE-E194-4A8A-BBBE-6B90DE988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75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8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er slide with customer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99886" y="2667682"/>
            <a:ext cx="10392229" cy="663575"/>
          </a:xfrm>
        </p:spPr>
        <p:txBody>
          <a:bodyPr>
            <a:normAutofit/>
          </a:bodyPr>
          <a:lstStyle>
            <a:lvl1pPr algn="ctr">
              <a:buNone/>
              <a:defRPr lang="en-US" sz="3400" b="1" kern="1200" baseline="0" dirty="0" smtClean="0">
                <a:solidFill>
                  <a:schemeClr val="accent2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Section Name Here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99886" y="3441565"/>
            <a:ext cx="10392229" cy="389182"/>
          </a:xfrm>
        </p:spPr>
        <p:txBody>
          <a:bodyPr>
            <a:normAutofit/>
          </a:bodyPr>
          <a:lstStyle>
            <a:lvl1pPr algn="ctr">
              <a:buNone/>
              <a:defRPr lang="en-US" sz="1800" b="0" kern="1200" dirty="0" smtClean="0">
                <a:solidFill>
                  <a:schemeClr val="accent2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Who what when where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682818" y="316141"/>
            <a:ext cx="1204383" cy="848631"/>
          </a:xfr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latin typeface="+mj-lt"/>
              </a:defRPr>
            </a:lvl1pPr>
          </a:lstStyle>
          <a:p>
            <a:r>
              <a:rPr lang="en-US" dirty="0"/>
              <a:t>Click here to add Customer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91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1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1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3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6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52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7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  <p:sldLayoutId id="214748368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7856644-4E57-43F6-A462-9640874C8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128D5-E10E-42F1-B5F2-EA1A35DCF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23" y="495681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IAM 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629E4-8678-4A4F-8C8B-D5DEC750F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tx1"/>
                </a:solidFill>
              </a:rPr>
              <a:t>CIS 360 – Prof. C. R. Johnson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tx1"/>
                </a:solidFill>
              </a:rPr>
              <a:t>University of Wisconsin – Stevens Point</a:t>
            </a:r>
          </a:p>
        </p:txBody>
      </p:sp>
    </p:spTree>
    <p:extLst>
      <p:ext uri="{BB962C8B-B14F-4D97-AF65-F5344CB8AC3E}">
        <p14:creationId xmlns:p14="http://schemas.microsoft.com/office/powerpoint/2010/main" val="200812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6B5194-9A2A-A2C4-4649-5AE840D0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Guidelines for User Identification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4AA68B-F0CD-901D-2712-EECD70F10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0133" y="2246571"/>
            <a:ext cx="8711733" cy="39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9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47362-D290-9873-7DC0-C4E1D6A4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Verifying Identification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F24E78-4282-9F8C-51B0-0851BB9FF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6904" y="2393194"/>
            <a:ext cx="9218191" cy="38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8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66498D-47F2-D5DA-B479-897D13B63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Strong Authentication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EBE649-3CE7-5197-2033-766D5E7AF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991" y="2714405"/>
            <a:ext cx="10724017" cy="33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68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82BA75-1657-112B-FD02-1A35CB153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Biometrics – Characteristics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E30920-ADCD-74A1-2868-166CEDE4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6784" y="2162183"/>
            <a:ext cx="10398431" cy="416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90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AD35B3-F1F6-2160-510A-EBA21001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Biometrics -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ACDAA9-7F70-1F4B-4067-D6E2D059B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370" y="1869836"/>
            <a:ext cx="8909260" cy="454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74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33152-7FF4-CF04-0D1C-3FB853F1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FRR, FAR and CER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2E6A04-BDC9-9C45-6E0C-C9D793E99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839" y="2130051"/>
            <a:ext cx="10284361" cy="421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10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D14C21-81BF-6318-D9EA-7C64E309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8BBD1E-BE20-CBE8-5491-EB1F1B71D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372" y="2014194"/>
            <a:ext cx="10709255" cy="44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05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AAA46-B357-73F7-F35E-83682E93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Passwords -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CCFFCB-66A5-C0FC-5365-29E9A96C7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4807" y="1988632"/>
            <a:ext cx="9902385" cy="422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6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5C496-A926-7016-869C-FA0206756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Tokens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658C6B-CA0B-B32B-201C-97D336F67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902" y="3041530"/>
            <a:ext cx="11380195" cy="28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73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514115-DC38-60C9-5778-FD9177FF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Token Device - Synchronous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DBC893-E95B-CA38-1BD7-68E66710C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6043" y="1848941"/>
            <a:ext cx="10339157" cy="45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3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C82529-6DFE-2322-B082-77F7FE0C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Physical and Logical Access to Assets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B7AD22-4906-53E4-412B-8A7905FEA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6644" y="2014194"/>
            <a:ext cx="9718712" cy="437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89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FBF116-A42F-A0F8-D253-E3386EE9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Token Device - Asynchronous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8D354A-4FA8-7DA8-67C3-0FCAADDA9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9835" y="1850786"/>
            <a:ext cx="10332330" cy="45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54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6D2D9D-4270-BAC0-B959-194DAA6C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Cards and Smart Cards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CEC78C-541D-27F8-A755-9E4DCE85F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155" y="2219048"/>
            <a:ext cx="10201045" cy="41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40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6CD409-7F01-A41C-066B-317783A5D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Attacks on Smart Cards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AFD1F3-BDF1-C0A6-18FC-F53DDC445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721" y="2966220"/>
            <a:ext cx="11624558" cy="28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7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BA3108-560C-6283-0FC3-CCF0FDAA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Criteria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20D18E-BA1F-B112-FDC6-712F93EEE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9493" y="1951348"/>
            <a:ext cx="9833013" cy="46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1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02E4B3-8480-77AB-D6F4-11077516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Authorization Concepts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055414-6864-73CC-3618-99C80C317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735" y="2659818"/>
            <a:ext cx="10796530" cy="35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5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A9842-C588-C526-A506-64E22568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Identity Management - Implementation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E9F3EA-173A-3D40-872F-2CEC815B0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9390" y="1863006"/>
            <a:ext cx="9093219" cy="45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69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989E8A-70BB-1C4C-60AE-C3080A27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Password Management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F88BB4-CF71-104D-597C-F6A61481E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6345" y="2092037"/>
            <a:ext cx="10639310" cy="412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3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B5C20D-A93E-8D53-715E-343DE88F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Profile Management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35BC9C-B29A-F071-04F5-AEE453317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8232" y="2603750"/>
            <a:ext cx="10375536" cy="361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57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981D-D9D1-11E0-1038-37B9671B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Access Management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AD8C87-C6CA-F518-240D-DA2BB41A7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436" y="2014194"/>
            <a:ext cx="10925127" cy="437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56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78ECDA-FC73-CE6C-62BE-2DA98B82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Related Controls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927B87-A430-8417-1322-89B2BB8ED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3537" y="2036621"/>
            <a:ext cx="8924925" cy="41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0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B2BAD-AA4F-41FA-883F-7262EFA1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Controlling Physical and Logical Access to Assets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8C5DE1-2E06-D67D-2EAF-E799A9AF4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0718" y="2370301"/>
            <a:ext cx="10250564" cy="393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88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13D97F-991C-F6AF-D318-8E23DB16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 Method based on Functionality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A9A291-A806-349D-C4F2-5E48C1E70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1699" y="2359459"/>
            <a:ext cx="9968601" cy="38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79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97EF3F-6F45-DC46-2F4F-733561BD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 Models - DAC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FC4746-8AB3-2798-6F83-775604A90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690" y="2651984"/>
            <a:ext cx="11104619" cy="35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32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6BD35C-AAC3-FB60-C205-A7905469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 Models - MAC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A85851-4EBB-6154-17F8-9F3D8BC93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0591" y="1784397"/>
            <a:ext cx="10450818" cy="46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23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0674-3B1F-77EE-214C-6B8B47AB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 Models - RBAC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4FAF6A-EF5B-9B8C-725F-9250EDF34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2038" y="1893074"/>
            <a:ext cx="10063162" cy="449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4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450B8-4EF5-34F8-4941-CE4C5107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 - Concepts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DB8E9E-0542-DEF8-F34D-5049B1770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628" y="2444606"/>
            <a:ext cx="11170744" cy="33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14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4715A-BE12-9920-42D0-6A5B3AEE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 Administration -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969379-F1AB-BC9D-BB1B-DCE6BC446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4034" y="1786463"/>
            <a:ext cx="10803932" cy="455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30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724330-09A8-A2B1-9A08-0B86E815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Sign 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319977-9EB9-CF8D-3CC6-0EDF39597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8955" y="2265921"/>
            <a:ext cx="10274089" cy="394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56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F0221-71A3-3B50-6592-7186D141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SSO Technologies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49ED2E-8FBC-C801-2051-DA11DCD48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3819" y="1868975"/>
            <a:ext cx="9924361" cy="449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63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A363EE-16E6-E630-5012-ADFB2DEC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Kerberos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265AD3-050D-0F54-2E50-A4A3179FA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348" y="2014194"/>
            <a:ext cx="10859303" cy="416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6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5F447-DABA-46B8-AB86-E534C5132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980" y="2084"/>
            <a:ext cx="9464040" cy="6855916"/>
          </a:xfrm>
        </p:spPr>
      </p:pic>
    </p:spTree>
    <p:extLst>
      <p:ext uri="{BB962C8B-B14F-4D97-AF65-F5344CB8AC3E}">
        <p14:creationId xmlns:p14="http://schemas.microsoft.com/office/powerpoint/2010/main" val="370406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82685B-AC1B-DD2A-8356-F9A09B86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Access, Subject, Object and Access Control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0B9B54-C362-9C20-548B-1948EA764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4937" y="2014194"/>
            <a:ext cx="9182126" cy="43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69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65D9-D016-432B-E011-CE3734D6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Kerberos - Problems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7DBEB1-0D08-A0A3-31EA-CF3F41B63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7056" y="2563151"/>
            <a:ext cx="10737888" cy="34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39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B8DA80-B325-5393-C99E-0EEB5F3E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Remote Authentication Dial In User Service (RADIUS)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B34F94-8240-0315-6FCF-0988B2DC0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3622" y="2525241"/>
            <a:ext cx="10504755" cy="369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9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809FBB-4BC8-A29C-5C74-B8FE8741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TACACS and TACACS+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C9F12A-1550-17C5-A417-B45E508F4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4189" y="2189555"/>
            <a:ext cx="9703622" cy="418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9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l authentication process using a TACACS+ server">
            <a:extLst>
              <a:ext uri="{FF2B5EF4-FFF2-40B4-BE49-F238E27FC236}">
                <a16:creationId xmlns:a16="http://schemas.microsoft.com/office/drawing/2014/main" id="{703C46E3-EE2E-4361-A14A-83365D34314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1219041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681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3669-A60A-4CAE-BA97-CBE008BF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omparison between TACACS+ and RADIUS - NetworkHunt">
            <a:extLst>
              <a:ext uri="{FF2B5EF4-FFF2-40B4-BE49-F238E27FC236}">
                <a16:creationId xmlns:a16="http://schemas.microsoft.com/office/drawing/2014/main" id="{5693146F-3A28-437A-939D-BA9EFB7407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455"/>
            <a:ext cx="12192000" cy="643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327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1E8EE9-A60B-5928-01F7-17D4C9FA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DIAMETER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2C7F1E-9038-7C2F-92A9-3FBEFFF8E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3058" y="2466346"/>
            <a:ext cx="10265884" cy="37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82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1062F2-82DB-5FAF-74D7-8B2E6AC3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6E8550-BE51-7972-4594-6E4CED4FF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100" y="2205047"/>
            <a:ext cx="10785800" cy="417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61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3231-E0F9-6F9D-7CA3-337E5B3A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62C0A6-092C-5417-736E-C5E93A495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4602" y="1812143"/>
            <a:ext cx="9842796" cy="459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1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E7355-A189-8CF3-C0C9-FF37BA7D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Management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701C83-7BC9-2CB5-F992-53FB5EBF5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6306" y="2014194"/>
            <a:ext cx="7679387" cy="445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94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F27701-B2A8-B6C5-C2BE-5B868E9B8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Registration and Proof of Identity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694357-6C41-45A2-1B49-402968029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6912" y="2464345"/>
            <a:ext cx="10378176" cy="36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4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8919A-FA8C-78B5-5903-DF7F1C7F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Identity and Access Management - Policy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BE6895-A42F-AF65-E40F-3DA6BDA4F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8119" y="2014194"/>
            <a:ext cx="10595762" cy="40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5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1CDD6E-A3D1-C492-674F-2F2BBACF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Credential Management Systems (CMS)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10BAA1-B46A-FC5D-2209-F88286851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4044" y="1865991"/>
            <a:ext cx="8983911" cy="44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50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84606B-7A27-4445-DD18-12DFBC3B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Credential Management Systems (CMS) – Risks vs Benefits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495DEE-B6A8-CC5A-A85B-23BC9AF14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4288" y="2014194"/>
            <a:ext cx="10223423" cy="45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94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8E471-119F-7A0B-2943-0F8B6C1A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Federated Identity Management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772A99-9855-8ADC-D6B5-65FC81EAA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876" y="2284907"/>
            <a:ext cx="10520247" cy="3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6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5AA217-13E2-0F38-F3C2-36866727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Federated Identity Management -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C88167-0F4B-6369-7DB7-9F2FA3540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6038" y="2014194"/>
            <a:ext cx="10399923" cy="434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53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DB88-C81A-5DF5-85AB-0E423622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Federated Identity Management – Models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9865BF-0CD3-77DE-23F6-4C7725977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800" y="2209849"/>
            <a:ext cx="10058399" cy="40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054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08DC03-8CA9-E259-6F29-C07270117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Federated Identity Management – Models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36D58A-B276-AED9-E8E3-DA2AFBE0A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858" y="2465206"/>
            <a:ext cx="10584283" cy="36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97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67C8-4785-4EF9-B109-BD99F8AA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1A1A528-497B-4134-AEE1-93ADCFC6E9AD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E4436AC4-A41F-4C95-B8BE-D7A7F209540D}"/>
              </a:ext>
            </a:extLst>
          </p:cNvPr>
          <p:cNvSpPr/>
          <p:nvPr/>
        </p:nvSpPr>
        <p:spPr>
          <a:xfrm rot="16200000">
            <a:off x="3519170" y="3016250"/>
            <a:ext cx="994410" cy="3968750"/>
          </a:xfrm>
          <a:prstGeom prst="leftBrace">
            <a:avLst>
              <a:gd name="adj1" fmla="val 8333"/>
              <a:gd name="adj2" fmla="val 4942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D4ACDEC-38D6-4687-8CE2-9FF571620FC8}"/>
              </a:ext>
            </a:extLst>
          </p:cNvPr>
          <p:cNvSpPr/>
          <p:nvPr/>
        </p:nvSpPr>
        <p:spPr>
          <a:xfrm rot="16200000">
            <a:off x="7678420" y="3016249"/>
            <a:ext cx="994410" cy="3968750"/>
          </a:xfrm>
          <a:prstGeom prst="leftBrace">
            <a:avLst>
              <a:gd name="adj1" fmla="val 8333"/>
              <a:gd name="adj2" fmla="val 4942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214D43-62A9-42D2-BA0F-026F3D46093C}"/>
              </a:ext>
            </a:extLst>
          </p:cNvPr>
          <p:cNvSpPr txBox="1"/>
          <p:nvPr/>
        </p:nvSpPr>
        <p:spPr>
          <a:xfrm>
            <a:off x="2032000" y="5574902"/>
            <a:ext cx="3888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Weak Passwords, Password Reuse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E0C2F-D81D-4E26-89C5-1D7082F7B6EB}"/>
              </a:ext>
            </a:extLst>
          </p:cNvPr>
          <p:cNvSpPr txBox="1"/>
          <p:nvPr/>
        </p:nvSpPr>
        <p:spPr>
          <a:xfrm>
            <a:off x="6640830" y="5497829"/>
            <a:ext cx="3439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Compromise Scope,</a:t>
            </a:r>
          </a:p>
          <a:p>
            <a:pPr algn="ctr"/>
            <a:r>
              <a:rPr lang="en-US" sz="2000" dirty="0"/>
              <a:t>Cred Theft Attacks,</a:t>
            </a:r>
          </a:p>
          <a:p>
            <a:pPr algn="ctr"/>
            <a:r>
              <a:rPr lang="en-US" sz="2000" dirty="0"/>
              <a:t>Mass Compromise </a:t>
            </a:r>
          </a:p>
        </p:txBody>
      </p:sp>
    </p:spTree>
    <p:extLst>
      <p:ext uri="{BB962C8B-B14F-4D97-AF65-F5344CB8AC3E}">
        <p14:creationId xmlns:p14="http://schemas.microsoft.com/office/powerpoint/2010/main" val="2335597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70C7B0-326C-4D87-F2FC-A5EE3C51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Identity As A Service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27E58D-42BD-A13C-2159-ED4758A90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8885" y="1911206"/>
            <a:ext cx="10654229" cy="45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7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EEBC8-BEF9-EE62-C9E0-A8CD51F4A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Identity As A Service - Functionality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C419B4-9C23-0E6E-149B-4C0D2038D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5681" y="2139939"/>
            <a:ext cx="9880638" cy="40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5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3E7B4B-C408-4148-7A23-B3AA1C78A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Identity As A Service – Possible Issues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CB1C51-F0DF-C14F-751E-98C478CD9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624" y="2199408"/>
            <a:ext cx="10822752" cy="418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2B4DE4-D991-4AA3-19B0-F962FF85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Identification, Authentication and Authorization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58AF95-1F1E-7160-70B6-B7EBC270D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443" y="2014194"/>
            <a:ext cx="10080757" cy="439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909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C64D6-BA87-A958-B621-C3E9BFD7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 Third Party Identity Services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34C929-1584-BC64-BAFE-5C7F7296A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473" y="2370243"/>
            <a:ext cx="11339053" cy="39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610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DFCB99-19D1-2B47-B9E8-9112F6A3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Unauthorized Disclosure of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BEAFED-3841-4887-60C1-BB3951F18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8916" y="1826144"/>
            <a:ext cx="10874168" cy="48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49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E60307-6B08-0759-C6B4-E7453832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Control - Threats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844BE0-1A37-7319-1BE6-08CD7767C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5025" y="2014194"/>
            <a:ext cx="7981950" cy="43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0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9DC9A0-BA3B-D0AE-32A6-5F4B2C9B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Protection Against Access Control Attacks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D1191C-0CF3-E8E7-023A-BDE54368E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2690" y="2384530"/>
            <a:ext cx="9806619" cy="36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60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877" y="4109290"/>
            <a:ext cx="7812123" cy="236862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0E814A2-D97D-B589-4FC3-B548AAEC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409575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 Control – Best Practices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110DA1-386C-5DF9-81DC-F227B7F52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83095" y="363555"/>
            <a:ext cx="7808905" cy="374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1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9E0153-C3D5-EBCA-7DBD-6E82C5FF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Identity Management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E61AA9-0D68-E03D-7E97-00B3A8A67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4128" y="3086964"/>
            <a:ext cx="10683744" cy="293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6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32859-5871-E882-1E1C-0FEA9E16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Identity and Access Provisioning Lifecycle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2AE8C-EC99-453A-774F-58B13F0D7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3050" y="2166144"/>
            <a:ext cx="9105900" cy="415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8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E59B3E-B648-058D-C04A-8144C128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Identification Methods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7C062C-B5DC-BAAD-100C-63F44E27B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8507" y="2151225"/>
            <a:ext cx="9174985" cy="41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897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5680</TotalTime>
  <Words>5266</Words>
  <Application>Microsoft Office PowerPoint</Application>
  <PresentationFormat>Widescreen</PresentationFormat>
  <Paragraphs>491</Paragraphs>
  <Slides>64</Slides>
  <Notes>60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Garamond</vt:lpstr>
      <vt:lpstr>Goudy Old Style</vt:lpstr>
      <vt:lpstr>inherit</vt:lpstr>
      <vt:lpstr>SavonVTI</vt:lpstr>
      <vt:lpstr>IAM Technologies</vt:lpstr>
      <vt:lpstr>Controlling Physical and Logical Access to Assets</vt:lpstr>
      <vt:lpstr>Controlling Physical and Logical Access to Assets (contd)</vt:lpstr>
      <vt:lpstr>Access, Subject, Object and Access Control</vt:lpstr>
      <vt:lpstr>Identity and Access Management - Policy</vt:lpstr>
      <vt:lpstr>Identification, Authentication and Authorization</vt:lpstr>
      <vt:lpstr>Identity Management</vt:lpstr>
      <vt:lpstr>Identity and Access Provisioning Lifecycle</vt:lpstr>
      <vt:lpstr>Identification Methods</vt:lpstr>
      <vt:lpstr>Guidelines for User Identification</vt:lpstr>
      <vt:lpstr>Verifying Identification Information</vt:lpstr>
      <vt:lpstr>Strong Authentication</vt:lpstr>
      <vt:lpstr>Biometrics – Characteristics</vt:lpstr>
      <vt:lpstr>Biometrics - Types</vt:lpstr>
      <vt:lpstr>FRR, FAR and CER</vt:lpstr>
      <vt:lpstr>Passwords</vt:lpstr>
      <vt:lpstr>Passwords - Types</vt:lpstr>
      <vt:lpstr>Tokens</vt:lpstr>
      <vt:lpstr>Token Device - Synchronous</vt:lpstr>
      <vt:lpstr>Token Device - Asynchronous</vt:lpstr>
      <vt:lpstr>Memory Cards and Smart Cards</vt:lpstr>
      <vt:lpstr>Attacks on Smart Cards</vt:lpstr>
      <vt:lpstr>Access Criteria</vt:lpstr>
      <vt:lpstr>Authorization Concepts</vt:lpstr>
      <vt:lpstr>Identity Management - Implementation</vt:lpstr>
      <vt:lpstr>Password Management</vt:lpstr>
      <vt:lpstr>Profile Management</vt:lpstr>
      <vt:lpstr>Web Access Management</vt:lpstr>
      <vt:lpstr>Access Related Controls</vt:lpstr>
      <vt:lpstr>Access Control Method based on Functionality</vt:lpstr>
      <vt:lpstr>Access Control Models - DAC</vt:lpstr>
      <vt:lpstr>Access Control Models - MAC</vt:lpstr>
      <vt:lpstr>Access Control Models - RBAC</vt:lpstr>
      <vt:lpstr>Access Control - Concepts</vt:lpstr>
      <vt:lpstr>Access Control Administration - Types</vt:lpstr>
      <vt:lpstr>Single Sign On</vt:lpstr>
      <vt:lpstr>SSO Technologies</vt:lpstr>
      <vt:lpstr>Kerberos </vt:lpstr>
      <vt:lpstr>PowerPoint Presentation</vt:lpstr>
      <vt:lpstr>Kerberos - Problems</vt:lpstr>
      <vt:lpstr>Remote Authentication Dial In User Service (RADIUS)</vt:lpstr>
      <vt:lpstr>TACACS and TACACS+</vt:lpstr>
      <vt:lpstr>PowerPoint Presentation</vt:lpstr>
      <vt:lpstr>PowerPoint Presentation</vt:lpstr>
      <vt:lpstr>DIAMETER</vt:lpstr>
      <vt:lpstr>Accountability</vt:lpstr>
      <vt:lpstr>Accountability</vt:lpstr>
      <vt:lpstr>Session Management</vt:lpstr>
      <vt:lpstr>Registration and Proof of Identity</vt:lpstr>
      <vt:lpstr>Credential Management Systems (CMS)</vt:lpstr>
      <vt:lpstr>Credential Management Systems (CMS) – Risks vs Benefits</vt:lpstr>
      <vt:lpstr>Federated Identity Management</vt:lpstr>
      <vt:lpstr>Federated Identity Management - Models</vt:lpstr>
      <vt:lpstr>Federated Identity Management – Models (contd)</vt:lpstr>
      <vt:lpstr>Federated Identity Management – Models (contd)</vt:lpstr>
      <vt:lpstr>PowerPoint Presentation</vt:lpstr>
      <vt:lpstr>Identity As A Service</vt:lpstr>
      <vt:lpstr>Identity As A Service - Functionality</vt:lpstr>
      <vt:lpstr>Identity As A Service – Possible Issues</vt:lpstr>
      <vt:lpstr>Integrate Third Party Identity Services</vt:lpstr>
      <vt:lpstr>Unauthorized Disclosure of Information</vt:lpstr>
      <vt:lpstr>Access Control - Threats</vt:lpstr>
      <vt:lpstr>Protection Against Access Control Attacks</vt:lpstr>
      <vt:lpstr>Access Control – Best Practices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Architecture and Design</dc:title>
  <dc:creator>Chad Johnson</dc:creator>
  <cp:lastModifiedBy>Johnson, Chad</cp:lastModifiedBy>
  <cp:revision>13</cp:revision>
  <dcterms:created xsi:type="dcterms:W3CDTF">2022-01-20T13:37:19Z</dcterms:created>
  <dcterms:modified xsi:type="dcterms:W3CDTF">2023-02-08T16:58:54Z</dcterms:modified>
</cp:coreProperties>
</file>